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7" r:id="rId3"/>
  </p:sldMasterIdLst>
  <p:notesMasterIdLst>
    <p:notesMasterId r:id="rId5"/>
  </p:notesMasterIdLst>
  <p:handoutMasterIdLst>
    <p:handoutMasterId r:id="rId28"/>
  </p:handoutMasterIdLst>
  <p:sldIdLst>
    <p:sldId id="325" r:id="rId4"/>
    <p:sldId id="327" r:id="rId6"/>
    <p:sldId id="1615" r:id="rId7"/>
    <p:sldId id="1714" r:id="rId8"/>
    <p:sldId id="1715" r:id="rId9"/>
    <p:sldId id="1717" r:id="rId10"/>
    <p:sldId id="1761" r:id="rId11"/>
    <p:sldId id="1718" r:id="rId12"/>
    <p:sldId id="1719" r:id="rId13"/>
    <p:sldId id="1716" r:id="rId14"/>
    <p:sldId id="1722" r:id="rId15"/>
    <p:sldId id="1723" r:id="rId16"/>
    <p:sldId id="1721" r:id="rId17"/>
    <p:sldId id="1720" r:id="rId18"/>
    <p:sldId id="1755" r:id="rId19"/>
    <p:sldId id="1757" r:id="rId20"/>
    <p:sldId id="1756" r:id="rId21"/>
    <p:sldId id="1759" r:id="rId22"/>
    <p:sldId id="1760" r:id="rId23"/>
    <p:sldId id="1758" r:id="rId24"/>
    <p:sldId id="1777" r:id="rId25"/>
    <p:sldId id="1778" r:id="rId26"/>
    <p:sldId id="937" r:id="rId27"/>
  </p:sldIdLst>
  <p:sldSz cx="12192000" cy="6858000"/>
  <p:notesSz cx="6819900" cy="9931400"/>
  <p:embeddedFontLst>
    <p:embeddedFont>
      <p:font typeface="微软雅黑" panose="020B0503020204020204" charset="-122"/>
      <p:regular r:id="rId32"/>
    </p:embeddedFont>
    <p:embeddedFont>
      <p:font typeface="华文细黑" panose="02010600040101010101" pitchFamily="2" charset="-122"/>
      <p:regular r:id="rId33"/>
    </p:embeddedFont>
    <p:embeddedFont>
      <p:font typeface="黑体" panose="02010609060101010101" pitchFamily="49" charset="-122"/>
      <p:regular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  <p:embeddedFont>
      <p:font typeface="Calibri Light" panose="020F0302020204030204" charset="0"/>
      <p:regular r:id="rId43"/>
      <p:italic r:id="rId44"/>
    </p:embeddedFont>
  </p:embeddedFontLst>
  <p:custDataLst>
    <p:tags r:id="rId4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8" userDrawn="1">
          <p15:clr>
            <a:srgbClr val="A4A3A4"/>
          </p15:clr>
        </p15:guide>
        <p15:guide id="2" pos="2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F3420"/>
    <a:srgbClr val="C00000"/>
    <a:srgbClr val="BFBFBF"/>
    <a:srgbClr val="FFFFFF"/>
    <a:srgbClr val="ED7D31"/>
    <a:srgbClr val="70AD47"/>
    <a:srgbClr val="4794AE"/>
    <a:srgbClr val="80C9DF"/>
    <a:srgbClr val="9CC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271" autoAdjust="0"/>
  </p:normalViewPr>
  <p:slideViewPr>
    <p:cSldViewPr>
      <p:cViewPr>
        <p:scale>
          <a:sx n="66" d="100"/>
          <a:sy n="66" d="100"/>
        </p:scale>
        <p:origin x="216" y="144"/>
      </p:cViewPr>
      <p:guideLst>
        <p:guide orient="horz" pos="2978"/>
        <p:guide pos="2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5" Type="http://schemas.openxmlformats.org/officeDocument/2006/relationships/tags" Target="tags/tag22.xml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363" cy="4970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63448" y="1"/>
            <a:ext cx="2955363" cy="4970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8FEE-E51F-47E9-AC65-2A90CBCFEA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4368"/>
            <a:ext cx="2955363" cy="497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63448" y="9434368"/>
            <a:ext cx="2955363" cy="497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0B50B-2ECF-4560-8AB9-7B970AACC4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867612" y="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r">
              <a:defRPr sz="11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9050" y="931863"/>
            <a:ext cx="4465638" cy="251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03" tIns="40202" rIns="80403" bIns="4020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2427" y="3584615"/>
            <a:ext cx="9699413" cy="2932867"/>
          </a:xfrm>
          <a:prstGeom prst="rect">
            <a:avLst/>
          </a:prstGeom>
        </p:spPr>
        <p:txBody>
          <a:bodyPr vert="horz" lIns="80403" tIns="40202" rIns="80403" bIns="4020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707483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867612" y="707483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r">
              <a:defRPr sz="11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032000" y="1863725"/>
            <a:ext cx="8942388" cy="5030788"/>
          </a:xfrm>
        </p:spPr>
      </p:sp>
      <p:sp>
        <p:nvSpPr>
          <p:cNvPr id="1048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F04E-4007-41BB-914A-84F34195A7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4148-D605-4665-81F4-A722C46CA380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F93-C8C5-415C-9F2F-FEE18FB055B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E01-597A-4360-879F-79BC3215D4D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D781-5969-4659-A900-2C0EB5671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1" y="1778438"/>
            <a:ext cx="487405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1" y="2665379"/>
            <a:ext cx="487405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4" y="1778438"/>
            <a:ext cx="4898058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4" y="2665379"/>
            <a:ext cx="4898058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0150-CC67-4F2C-B49A-718668BBEB7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734-4FC3-4434-92E0-4A43A8152E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3F03-5BD9-438A-9685-8F5A33D6213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B06-FF14-4C52-96B3-6D7AE7052B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FA88-A6E8-47BC-BCD1-7B325A698E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83" y="365125"/>
            <a:ext cx="10516635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CA08-29E9-4C88-BAD1-EC4F0ACED1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87371" y="294096"/>
            <a:ext cx="6522092" cy="416928"/>
          </a:xfrm>
        </p:spPr>
        <p:txBody>
          <a:bodyPr anchor="ctr" anchorCtr="0"/>
          <a:lstStyle>
            <a:lvl1pPr marL="0" indent="0">
              <a:buNone/>
              <a:defRPr sz="20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8CF5-731F-4FC7-BB17-6937872D1846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5" y="96622"/>
            <a:ext cx="64803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 bwMode="auto">
          <a:xfrm>
            <a:off x="0" y="0"/>
            <a:ext cx="12192635" cy="10324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13"/>
          <a:stretch>
            <a:fillRect/>
          </a:stretch>
        </p:blipFill>
        <p:spPr bwMode="auto">
          <a:xfrm>
            <a:off x="406955" y="188851"/>
            <a:ext cx="629183" cy="6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 userDrawn="1"/>
        </p:nvCxnSpPr>
        <p:spPr bwMode="auto">
          <a:xfrm>
            <a:off x="1095743" y="859242"/>
            <a:ext cx="1080614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 bwMode="auto">
          <a:xfrm>
            <a:off x="380797" y="859242"/>
            <a:ext cx="7081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标题占位符 1"/>
          <p:cNvSpPr>
            <a:spLocks noGrp="1"/>
          </p:cNvSpPr>
          <p:nvPr>
            <p:ph type="title"/>
          </p:nvPr>
        </p:nvSpPr>
        <p:spPr>
          <a:xfrm>
            <a:off x="1095744" y="153397"/>
            <a:ext cx="10487260" cy="70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F096-A492-4F8F-82AB-42CF8700F408}" type="datetime1">
              <a:rPr lang="zh-CN" altLang="en-US" smtClean="0"/>
            </a:fld>
            <a:endParaRPr lang="en-US"/>
          </a:p>
        </p:txBody>
      </p:sp>
      <p:sp>
        <p:nvSpPr>
          <p:cNvPr id="5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B9D9-193B-45A1-9D5A-BB204D2734E8}" type="datetime1">
              <a:rPr lang="zh-CN" alt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1562-62E7-401A-82CA-F99C5F13349C}" type="datetime1">
              <a:rPr lang="zh-CN" altLang="en-US" smtClean="0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B9D9-193B-45A1-9D5A-BB204D2734E8}" type="datetime1">
              <a:rPr lang="zh-CN" alt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7FD-48E8-48C0-AA3F-0E153D88DF42}" type="datetime1">
              <a:rPr lang="zh-CN" altLang="en-US" smtClean="0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DF08-D10B-4CAF-801D-8074EA162B12}" type="datetime1">
              <a:rPr lang="zh-CN" alt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6C19-0BA2-4FB6-998A-F74435BB85F0}" type="datetime1">
              <a:rPr lang="zh-CN" alt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8D37-B89C-4217-8B88-E629382F24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A79-1E52-4CA8-89A9-BDAAD592E5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095" y="3767454"/>
            <a:ext cx="1067181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6570" y="1360398"/>
            <a:ext cx="749045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7AE9-314C-4BF3-884C-6A3FB3CB3028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2C0D-3EA8-46FE-AAD4-655365C44B4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6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10.xml"/><Relationship Id="rId7" Type="http://schemas.openxmlformats.org/officeDocument/2006/relationships/image" Target="../media/image17.png"/><Relationship Id="rId6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tags" Target="../tags/tag8.xml"/><Relationship Id="rId3" Type="http://schemas.openxmlformats.org/officeDocument/2006/relationships/image" Target="../media/image15.jpe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1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4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5.xml"/><Relationship Id="rId2" Type="http://schemas.openxmlformats.org/officeDocument/2006/relationships/image" Target="../media/image28.jpe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6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7.xml"/><Relationship Id="rId2" Type="http://schemas.openxmlformats.org/officeDocument/2006/relationships/image" Target="../media/image31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8.xml"/><Relationship Id="rId2" Type="http://schemas.openxmlformats.org/officeDocument/2006/relationships/image" Target="../media/image32.jpe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9.xml"/><Relationship Id="rId2" Type="http://schemas.openxmlformats.org/officeDocument/2006/relationships/image" Target="../media/image33.jpe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0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49907"/>
          <a:stretch>
            <a:fillRect/>
          </a:stretch>
        </p:blipFill>
        <p:spPr>
          <a:xfrm>
            <a:off x="441006" y="847883"/>
            <a:ext cx="11311186" cy="57512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2421" y="3297684"/>
            <a:ext cx="11516299" cy="3301418"/>
            <a:chOff x="349140" y="3296261"/>
            <a:chExt cx="11521280" cy="2931533"/>
          </a:xfrm>
        </p:grpSpPr>
        <p:sp>
          <p:nvSpPr>
            <p:cNvPr id="1048621" name="矩形 9"/>
            <p:cNvSpPr/>
            <p:nvPr/>
          </p:nvSpPr>
          <p:spPr bwMode="auto">
            <a:xfrm>
              <a:off x="349140" y="4527705"/>
              <a:ext cx="11521280" cy="1700089"/>
            </a:xfrm>
            <a:prstGeom prst="rect">
              <a:avLst/>
            </a:prstGeom>
            <a:solidFill>
              <a:srgbClr val="B5002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622" name="矩形 7"/>
            <p:cNvSpPr/>
            <p:nvPr/>
          </p:nvSpPr>
          <p:spPr bwMode="auto">
            <a:xfrm>
              <a:off x="349140" y="3296261"/>
              <a:ext cx="11521280" cy="1240492"/>
            </a:xfrm>
            <a:prstGeom prst="rect">
              <a:avLst/>
            </a:prstGeom>
            <a:solidFill>
              <a:srgbClr val="9299A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sz="2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97152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4" name="Text Box 4"/>
          <p:cNvSpPr txBox="1">
            <a:spLocks noChangeArrowheads="1"/>
          </p:cNvSpPr>
          <p:nvPr/>
        </p:nvSpPr>
        <p:spPr bwMode="auto">
          <a:xfrm>
            <a:off x="3653790" y="5412740"/>
            <a:ext cx="50323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中国银行甘肃省分行消费信贷团队</a:t>
            </a:r>
            <a:endParaRPr lang="zh-CN" altLang="en-US" sz="24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2024</a:t>
            </a:r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</a:t>
            </a:r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endParaRPr lang="en-US" altLang="zh-CN" sz="24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9354185" y="6537325"/>
            <a:ext cx="2743200" cy="29908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2420" y="3611468"/>
            <a:ext cx="11516299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校园地国家助学贷款线上申请</a:t>
            </a:r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指引</a:t>
            </a:r>
            <a:endParaRPr lang="zh-CN" altLang="en-US" sz="44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1066800"/>
            <a:ext cx="2598420" cy="540067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85" y="1070610"/>
            <a:ext cx="2798445" cy="539623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467600" y="352615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070610"/>
            <a:ext cx="2965450" cy="5420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 descr="娜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2830830" cy="543369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15400" y="1143000"/>
            <a:ext cx="2886075" cy="543369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7811135" y="3505200"/>
            <a:ext cx="1001395" cy="5365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48200" y="1066800"/>
            <a:ext cx="3060065" cy="56381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679690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家庭经济困难认证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990600"/>
            <a:ext cx="2787015" cy="5847080"/>
          </a:xfrm>
          <a:prstGeom prst="rect">
            <a:avLst/>
          </a:prstGeom>
        </p:spPr>
      </p:pic>
      <p:pic>
        <p:nvPicPr>
          <p:cNvPr id="5" name="图片 4" descr="微信图片_20220707110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585" y="990600"/>
            <a:ext cx="2700020" cy="5677535"/>
          </a:xfrm>
          <a:prstGeom prst="rect">
            <a:avLst/>
          </a:prstGeom>
        </p:spPr>
      </p:pic>
      <p:pic>
        <p:nvPicPr>
          <p:cNvPr id="4" name="图片 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2741295" cy="57740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 descr="影像资料上传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082040"/>
            <a:ext cx="2767330" cy="5649595"/>
          </a:xfrm>
          <a:prstGeom prst="rect">
            <a:avLst/>
          </a:prstGeom>
        </p:spPr>
      </p:pic>
      <p:pic>
        <p:nvPicPr>
          <p:cNvPr id="9" name="图片 8" descr="影像资料上传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2893060" cy="5531485"/>
          </a:xfrm>
          <a:prstGeom prst="rect">
            <a:avLst/>
          </a:prstGeom>
        </p:spPr>
      </p:pic>
      <p:sp>
        <p:nvSpPr>
          <p:cNvPr id="10" name="左箭头标注 9"/>
          <p:cNvSpPr/>
          <p:nvPr/>
        </p:nvSpPr>
        <p:spPr>
          <a:xfrm>
            <a:off x="4114800" y="3352800"/>
            <a:ext cx="3685540" cy="3404870"/>
          </a:xfrm>
          <a:prstGeom prst="leftArrowCallout">
            <a:avLst/>
          </a:prstGeom>
          <a:solidFill>
            <a:srgbClr val="9CC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23230" y="3429000"/>
            <a:ext cx="21564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：如因集体户口、户口迁移或户口本丢失等原因无法提供户口本影像资料的，请在此栏位上传身份证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人像面影像。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4495800" y="4759325"/>
            <a:ext cx="770890" cy="61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2941320" cy="5459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48200" y="3429000"/>
            <a:ext cx="30397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         </a:t>
            </a:r>
            <a:r>
              <a:rPr lang="zh-CN" altLang="en-US" sz="2400" b="1">
                <a:solidFill>
                  <a:srgbClr val="0070C0"/>
                </a:solidFill>
              </a:rPr>
              <a:t>提交申请时需要进行人脸识别，为了避免识别不成功，请在光线充足的地方进行，不要佩戴眼镜，动作不要过快或过慢。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219200"/>
            <a:ext cx="3098800" cy="5459095"/>
          </a:xfrm>
          <a:prstGeom prst="rect">
            <a:avLst/>
          </a:prstGeom>
        </p:spPr>
      </p:pic>
      <p:sp>
        <p:nvSpPr>
          <p:cNvPr id="12" name="爆炸形 1 11"/>
          <p:cNvSpPr/>
          <p:nvPr/>
        </p:nvSpPr>
        <p:spPr>
          <a:xfrm>
            <a:off x="4267200" y="2030095"/>
            <a:ext cx="1443355" cy="175514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48200" y="2616200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注</a:t>
            </a:r>
            <a:endParaRPr lang="zh-CN" altLang="en-US" sz="3200" b="1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5590"/>
            <a:ext cx="2592705" cy="49371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397250" y="377126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45590"/>
            <a:ext cx="2678430" cy="4937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1545590"/>
            <a:ext cx="2529205" cy="493712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7772400" y="377126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3400" y="114300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待学校困难认定状态</a:t>
            </a:r>
            <a:endParaRPr lang="zh-CN" altLang="en-US" b="1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3145" y="1143000"/>
            <a:ext cx="2559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7030A0"/>
                </a:solidFill>
              </a:rPr>
              <a:t>待银行</a:t>
            </a:r>
            <a:r>
              <a:rPr lang="zh-CN" altLang="en-US" b="1">
                <a:solidFill>
                  <a:srgbClr val="7030A0"/>
                </a:solidFill>
                <a:sym typeface="+mn-ea"/>
              </a:rPr>
              <a:t>自动化审批</a:t>
            </a:r>
            <a:r>
              <a:rPr lang="zh-CN" altLang="en-US" b="1">
                <a:solidFill>
                  <a:srgbClr val="7030A0"/>
                </a:solidFill>
              </a:rPr>
              <a:t>状态</a:t>
            </a:r>
            <a:endParaRPr lang="zh-CN" altLang="en-US" b="1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96400" y="114300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待学生签订合同状态</a:t>
            </a:r>
            <a:endParaRPr lang="zh-CN" altLang="en-US" b="1">
              <a:solidFill>
                <a:srgbClr val="7030A0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04800" y="2819400"/>
            <a:ext cx="1514475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申请提交后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828800" y="1911350"/>
            <a:ext cx="7524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43200" y="1985645"/>
            <a:ext cx="3230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学校通过家庭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经济困难认定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43200" y="3657600"/>
            <a:ext cx="4500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学校退回（如资料不正确、不完整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等）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6058535" y="1911350"/>
            <a:ext cx="72263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48475" y="1985645"/>
            <a:ext cx="1706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签署贷款合同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1817370" y="3581400"/>
            <a:ext cx="77406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669790" y="4191000"/>
            <a:ext cx="465455" cy="765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43200" y="5090795"/>
            <a:ext cx="4448810" cy="1322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学生重新核对自己填写信息是否完整正确（如学号填写是否有误、地址是否详细等等），上传影像资料是否清晰，修改后重新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提交。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直角上箭头 15"/>
          <p:cNvSpPr/>
          <p:nvPr/>
        </p:nvSpPr>
        <p:spPr>
          <a:xfrm flipH="1">
            <a:off x="700405" y="4343400"/>
            <a:ext cx="1891030" cy="117221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447800"/>
            <a:ext cx="2914015" cy="5375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6" name="图片 5" descr="d7859fe55b0b789b6b5f061f89e52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2286000"/>
            <a:ext cx="6633845" cy="4337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0600" y="1219200"/>
            <a:ext cx="6254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学校通过家庭经济困难认定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后，学生会收到以下短信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通知，请按通知尽快完成合同签署。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609600" y="1120140"/>
            <a:ext cx="457835" cy="45148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6aa4f1abe72f731cf9d7a41a9cb6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282065"/>
            <a:ext cx="2698115" cy="5340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2995930" cy="5503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8400" y="2819400"/>
            <a:ext cx="29806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学校在线完成入学确认审批，银行系统自动放款。</a:t>
            </a:r>
            <a:endParaRPr lang="zh-CN" altLang="en-US" b="1" kern="0" dirty="0">
              <a:solidFill>
                <a:srgbClr val="0070C0"/>
              </a:solidFill>
              <a:latin typeface="+mn-ea"/>
            </a:endParaRPr>
          </a:p>
          <a:p>
            <a:endParaRPr lang="zh-CN" altLang="en-US" b="1" kern="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5334000" y="2133600"/>
            <a:ext cx="914400" cy="91440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笑脸 5"/>
          <p:cNvSpPr/>
          <p:nvPr/>
        </p:nvSpPr>
        <p:spPr>
          <a:xfrm>
            <a:off x="8305800" y="3886200"/>
            <a:ext cx="1026160" cy="1036320"/>
          </a:xfrm>
          <a:prstGeom prst="smileyFac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16320" y="2362430"/>
            <a:ext cx="3998136" cy="3494521"/>
            <a:chOff x="4421721" y="4045126"/>
            <a:chExt cx="3998136" cy="3494521"/>
          </a:xfrm>
        </p:grpSpPr>
        <p:sp>
          <p:nvSpPr>
            <p:cNvPr id="11" name="ïşḻíḋê"/>
            <p:cNvSpPr/>
            <p:nvPr/>
          </p:nvSpPr>
          <p:spPr>
            <a:xfrm>
              <a:off x="4421721" y="655921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5620693" y="404512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A6A6A6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srgbClr val="A6A6A6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6320" y="2209515"/>
            <a:ext cx="4661535" cy="3542665"/>
            <a:chOff x="5737441" y="976291"/>
            <a:chExt cx="4661535" cy="3542665"/>
          </a:xfrm>
        </p:grpSpPr>
        <p:sp>
          <p:nvSpPr>
            <p:cNvPr id="10" name="ïşḻíḋê"/>
            <p:cNvSpPr/>
            <p:nvPr/>
          </p:nvSpPr>
          <p:spPr>
            <a:xfrm>
              <a:off x="5737441" y="976291"/>
              <a:ext cx="1005840" cy="98044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BF342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srgbClr val="BF342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32849" y="820420"/>
            <a:ext cx="3961287" cy="906739"/>
            <a:chOff x="6208414" y="1247775"/>
            <a:chExt cx="3961287" cy="906739"/>
          </a:xfrm>
        </p:grpSpPr>
        <p:sp>
          <p:nvSpPr>
            <p:cNvPr id="29" name="isḻïḋé"/>
            <p:cNvSpPr/>
            <p:nvPr/>
          </p:nvSpPr>
          <p:spPr>
            <a:xfrm>
              <a:off x="6208414" y="1247775"/>
              <a:ext cx="906739" cy="906739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</a:t>
              </a: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解读</a:t>
              </a:r>
              <a:endParaRPr lang="zh-CN" altLang="en-US" sz="2800" b="1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</a:t>
              </a: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准备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990600" y="1219200"/>
            <a:ext cx="4866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一、提交贷款申请时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如出现以下画面，请先激活刚开立的中行账户再提交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申请。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账户没激活提交不成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19200"/>
            <a:ext cx="3059430" cy="5185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33400" y="1066800"/>
            <a:ext cx="5250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二、在贷款申请截至日前（按学校通知要求），请关注手机银行的贷款审批进度。如申请被退回修改，要及时更正有误信息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并重新提交。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66800"/>
            <a:ext cx="3013075" cy="5569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33400" y="1066800"/>
            <a:ext cx="10848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三、贷款发放后，学生可通过手机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银行查看贷款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合同。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3df543f716ad6e60877ffd9731c85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10" y="1627505"/>
            <a:ext cx="2336165" cy="5166360"/>
          </a:xfrm>
          <a:prstGeom prst="rect">
            <a:avLst/>
          </a:prstGeom>
        </p:spPr>
      </p:pic>
      <p:pic>
        <p:nvPicPr>
          <p:cNvPr id="6" name="图片 5" descr="2e30d7153254255f2a5fbe1c57f90d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43380"/>
            <a:ext cx="2331085" cy="5128895"/>
          </a:xfrm>
          <a:prstGeom prst="rect">
            <a:avLst/>
          </a:prstGeom>
        </p:spPr>
      </p:pic>
      <p:pic>
        <p:nvPicPr>
          <p:cNvPr id="7" name="图片 6" descr="22db5d777976deb735a3f49306849f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510" y="1670685"/>
            <a:ext cx="2420620" cy="5186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382016" y="877823"/>
            <a:ext cx="11460479" cy="5663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sp>
        <p:nvSpPr>
          <p:cNvPr id="5" name="标题 4"/>
          <p:cNvSpPr/>
          <p:nvPr>
            <p:ph type="title"/>
          </p:nvPr>
        </p:nvSpPr>
        <p:spPr>
          <a:xfrm>
            <a:off x="838200" y="365125"/>
            <a:ext cx="10516870" cy="4527550"/>
          </a:xfrm>
        </p:spPr>
        <p:txBody>
          <a:bodyPr/>
          <a:p>
            <a:r>
              <a:rPr lang="en-US" altLang="zh-CN"/>
              <a:t>                                  </a:t>
            </a:r>
            <a:r>
              <a:rPr lang="en-US" altLang="zh-CN" baseline="30000">
                <a:solidFill>
                  <a:schemeClr val="tx1"/>
                </a:solidFill>
              </a:rPr>
              <a:t>      </a:t>
            </a:r>
            <a:r>
              <a:rPr lang="en-US" altLang="zh-CN" sz="9600" baseline="30000">
                <a:solidFill>
                  <a:schemeClr val="tx1"/>
                </a:solidFill>
              </a:rPr>
              <a:t> </a:t>
            </a:r>
            <a:r>
              <a:rPr lang="zh-CN" altLang="en-US" sz="9600" baseline="30000">
                <a:solidFill>
                  <a:schemeClr val="tx1"/>
                </a:solidFill>
              </a:rPr>
              <a:t>谢谢！</a:t>
            </a:r>
            <a:endParaRPr lang="zh-CN" altLang="en-US" sz="9600" baseline="3000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5125"/>
            <a:ext cx="3501390" cy="4664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政策解读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85800" y="1295400"/>
            <a:ext cx="10763250" cy="4435544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  <a:alpha val="63137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高校家庭经济困难学生可申请国家助学贷款，贷款应</a:t>
            </a:r>
            <a:r>
              <a:rPr lang="zh-CN" altLang="en-US" sz="2400" dirty="0">
                <a:solidFill>
                  <a:srgbClr val="BF34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优先用于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支付学费和住宿费，超出部分可用于弥补日常生活费。学生在校学习期间，国家助学贷款所发生的利息由财政全额补贴。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贷款额度：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全日制普通本科生和预科生每人每年最高不超过1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6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000元；全日制研究生每人每年最高不超过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000元。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贷款期限：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学制剩余年限加15年，最长不超过22年。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贷款利率：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按照同期同档次贷款市场报价利率（LPR）减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个基点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81000" y="1066800"/>
            <a:ext cx="10386060" cy="4984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一、下载"中国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银行手机银行"APP“，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开通中国银行手机银行。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pic>
        <p:nvPicPr>
          <p:cNvPr id="5" name="图片 -2147482623"/>
          <p:cNvPicPr>
            <a:picLocks noChangeAspect="1"/>
          </p:cNvPicPr>
          <p:nvPr/>
        </p:nvPicPr>
        <p:blipFill>
          <a:blip r:embed="rId2"/>
          <a:srcRect l="2061" t="19225" r="29214" b="12764"/>
          <a:stretch>
            <a:fillRect/>
          </a:stretch>
        </p:blipFill>
        <p:spPr>
          <a:xfrm>
            <a:off x="1447800" y="1676400"/>
            <a:ext cx="6377305" cy="47345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81000" y="1143000"/>
            <a:ext cx="1107122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二、准备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贷款申请材料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、借款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学生居民身份证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、录取通知书（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或学生证）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、户口本（首页和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本人页）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、未成年（即未满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周岁）借款学生须提供法定监护人身份证和书面同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意申请贷款的声明）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三、提前开立中国银行账户（建议开立一类账户）。如未开立，可通过中国银行手机银行APP的“自助注册”，完成开立中国银行二类账户和注册手机银行。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未满16周岁的学生需家长陪同到网点线下开通手机银行（不能线上开立）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1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45" y="1865630"/>
            <a:ext cx="2886075" cy="4779645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1295400" y="989330"/>
            <a:ext cx="10128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借款学生已持有中国工商银行、中国农业银行、中国银行、中国建设银行、交通银行、中国邮政储蓄银行I类账户（例如借记卡等），可在中国银行手机银行在线开立II类账户。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72615"/>
            <a:ext cx="2820670" cy="490474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46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808480"/>
            <a:ext cx="2867025" cy="493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椭圆 6"/>
          <p:cNvSpPr/>
          <p:nvPr/>
        </p:nvSpPr>
        <p:spPr>
          <a:xfrm>
            <a:off x="866140" y="1066800"/>
            <a:ext cx="419735" cy="504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A6A6A6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srgbClr val="A6A6A6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srgbClr val="BF342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srgbClr val="BF342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0" name="流程图: 过程 39"/>
          <p:cNvSpPr/>
          <p:nvPr/>
        </p:nvSpPr>
        <p:spPr>
          <a:xfrm>
            <a:off x="533400" y="1828800"/>
            <a:ext cx="1480185" cy="685165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学生在线提交贷款申请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1" name="流程图: 过程 40"/>
          <p:cNvSpPr/>
          <p:nvPr/>
        </p:nvSpPr>
        <p:spPr>
          <a:xfrm>
            <a:off x="1981200" y="4114800"/>
            <a:ext cx="1620520" cy="6127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buClrTx/>
              <a:buSzTx/>
              <a:buFontTx/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学校在线审批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流程图: 过程 41"/>
          <p:cNvSpPr/>
          <p:nvPr/>
        </p:nvSpPr>
        <p:spPr>
          <a:xfrm>
            <a:off x="3733800" y="1820545"/>
            <a:ext cx="1621155" cy="708025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latin typeface="+mn-ea"/>
              </a:rPr>
              <a:t>银行模型自动化审批</a:t>
            </a:r>
            <a:endParaRPr lang="zh-CN" altLang="en-US" kern="0" dirty="0">
              <a:latin typeface="+mn-ea"/>
            </a:endParaRPr>
          </a:p>
        </p:txBody>
      </p:sp>
      <p:sp>
        <p:nvSpPr>
          <p:cNvPr id="44" name="流程图: 过程 43"/>
          <p:cNvSpPr/>
          <p:nvPr/>
        </p:nvSpPr>
        <p:spPr>
          <a:xfrm>
            <a:off x="5562600" y="4046855"/>
            <a:ext cx="1660525" cy="69151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学生在线签署贷款合同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流程图: 过程 44"/>
          <p:cNvSpPr/>
          <p:nvPr/>
        </p:nvSpPr>
        <p:spPr>
          <a:xfrm>
            <a:off x="7543800" y="1828165"/>
            <a:ext cx="1585595" cy="708660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latin typeface="+mn-ea"/>
              </a:rPr>
              <a:t>学校在线入学确认审批</a:t>
            </a:r>
            <a:endParaRPr lang="zh-CN" altLang="en-US" kern="0" dirty="0">
              <a:latin typeface="+mn-ea"/>
            </a:endParaRPr>
          </a:p>
        </p:txBody>
      </p:sp>
      <p:sp>
        <p:nvSpPr>
          <p:cNvPr id="46" name="流程图: 过程 45"/>
          <p:cNvSpPr/>
          <p:nvPr/>
        </p:nvSpPr>
        <p:spPr>
          <a:xfrm>
            <a:off x="9525000" y="4086225"/>
            <a:ext cx="1590675" cy="6127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银行自动放款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流程图: 过程 50"/>
          <p:cNvSpPr/>
          <p:nvPr/>
        </p:nvSpPr>
        <p:spPr>
          <a:xfrm>
            <a:off x="460846" y="1556679"/>
            <a:ext cx="6291925" cy="612648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</p:spPr>
        <p:txBody>
          <a:bodyPr rtlCol="0" anchor="ctr"/>
          <a:p>
            <a:pPr marL="0" marR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1219200" y="2764155"/>
            <a:ext cx="762000" cy="10668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429000" y="2743200"/>
            <a:ext cx="685800" cy="11430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953000" y="2764155"/>
            <a:ext cx="762000" cy="11220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162800" y="2791460"/>
            <a:ext cx="533400" cy="10668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991600" y="2819400"/>
            <a:ext cx="685800" cy="11220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0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7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8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9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0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1.xml><?xml version="1.0" encoding="utf-8"?>
<p:tagLst xmlns:p="http://schemas.openxmlformats.org/presentationml/2006/main">
  <p:tag name="KSO_WM_UNIT_PLACING_PICTURE_USER_VIEWPORT" val="{&quot;height&quot;:8918.396850393701,&quot;width&quot;:18047.99842519685}"/>
</p:tagLst>
</file>

<file path=ppt/tags/tag22.xml><?xml version="1.0" encoding="utf-8"?>
<p:tagLst xmlns:p="http://schemas.openxmlformats.org/presentationml/2006/main">
  <p:tag name="COMMONDATA" val="eyJoZGlkIjoiZmVlYzUwNDg2YzE5MmEzMWM1Y2M2MTJhNDU4MGE4YTkifQ=="/>
  <p:tag name="KSO_WPP_MARK_KEY" val="d8e51fb0-cd01-467c-8f1d-80ca98b0d4bc"/>
  <p:tag name="commondata" val="eyJoZGlkIjoiMzQ1MDQ2YWIxYzM5ZDZmYzA0MjBlMjRkMDBjZTNkZTUifQ=="/>
</p:tagLst>
</file>

<file path=ppt/tags/tag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7.xml><?xml version="1.0" encoding="utf-8"?>
<p:tagLst xmlns:p="http://schemas.openxmlformats.org/presentationml/2006/main">
  <p:tag name="KSO_WM_UNIT_PLACING_PICTURE_USER_VIEWPORT" val="{&quot;height&quot;:8557,&quot;width&quot;:4458}"/>
</p:tagLst>
</file>

<file path=ppt/tags/tag8.xml><?xml version="1.0" encoding="utf-8"?>
<p:tagLst xmlns:p="http://schemas.openxmlformats.org/presentationml/2006/main">
  <p:tag name="KSO_WM_UNIT_PLACING_PICTURE_USER_VIEWPORT" val="{&quot;height&quot;:8557,&quot;width&quot;:4545}"/>
</p:tagLst>
</file>

<file path=ppt/tags/tag9.xml><?xml version="1.0" encoding="utf-8"?>
<p:tagLst xmlns:p="http://schemas.openxmlformats.org/presentationml/2006/main">
  <p:tag name="KSO_WM_UNIT_PLACING_PICTURE_USER_VIEWPORT" val="{&quot;height&quot;:15360,&quot;width&quot;:813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WPS 演示</Application>
  <PresentationFormat>宽屏</PresentationFormat>
  <Paragraphs>200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华文细黑</vt:lpstr>
      <vt:lpstr>黑体</vt:lpstr>
      <vt:lpstr>Century Gothic</vt:lpstr>
      <vt:lpstr>Wingdings</vt:lpstr>
      <vt:lpstr>Calibri</vt:lpstr>
      <vt:lpstr>Arial Unicode MS</vt:lpstr>
      <vt:lpstr>Calibri Light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    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执行委员会会议材料</dc:title>
  <dc:creator>周起文</dc:creator>
  <cp:lastModifiedBy> 丢丢小胖  爱吃肉</cp:lastModifiedBy>
  <cp:revision>1507</cp:revision>
  <cp:lastPrinted>2022-05-25T04:01:00Z</cp:lastPrinted>
  <dcterms:created xsi:type="dcterms:W3CDTF">2022-05-25T04:01:00Z</dcterms:created>
  <dcterms:modified xsi:type="dcterms:W3CDTF">2024-09-24T09:18:44Z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1900-01-06T08:00:00Z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1900-01-06T08:00:00Z</vt:filetime>
  </property>
  <property fmtid="{D5CDD505-2E9C-101B-9397-08002B2CF9AE}" pid="5" name="KSOProductBuildVer">
    <vt:lpwstr>2052-12.1.0.18276</vt:lpwstr>
  </property>
  <property fmtid="{D5CDD505-2E9C-101B-9397-08002B2CF9AE}" pid="6" name="ICV">
    <vt:lpwstr>A882C65A42D44DF4A0EE34B3EEC973BA_13</vt:lpwstr>
  </property>
</Properties>
</file>